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55" r:id="rId3"/>
    <p:sldId id="327" r:id="rId4"/>
    <p:sldId id="343" r:id="rId5"/>
    <p:sldId id="344" r:id="rId6"/>
    <p:sldId id="345" r:id="rId7"/>
    <p:sldId id="346" r:id="rId8"/>
    <p:sldId id="347" r:id="rId9"/>
    <p:sldId id="348" r:id="rId10"/>
    <p:sldId id="328" r:id="rId11"/>
    <p:sldId id="266" r:id="rId12"/>
    <p:sldId id="349" r:id="rId13"/>
    <p:sldId id="350" r:id="rId14"/>
    <p:sldId id="351" r:id="rId15"/>
    <p:sldId id="352" r:id="rId16"/>
    <p:sldId id="353" r:id="rId17"/>
    <p:sldId id="354" r:id="rId18"/>
    <p:sldId id="258" r:id="rId19"/>
    <p:sldId id="325" r:id="rId20"/>
    <p:sldId id="323" r:id="rId21"/>
    <p:sldId id="324" r:id="rId22"/>
    <p:sldId id="356" r:id="rId23"/>
    <p:sldId id="336" r:id="rId24"/>
    <p:sldId id="333" r:id="rId25"/>
    <p:sldId id="334" r:id="rId26"/>
    <p:sldId id="335" r:id="rId27"/>
    <p:sldId id="357" r:id="rId28"/>
    <p:sldId id="330" r:id="rId29"/>
    <p:sldId id="331" r:id="rId30"/>
    <p:sldId id="332" r:id="rId31"/>
    <p:sldId id="326" r:id="rId32"/>
    <p:sldId id="263" r:id="rId33"/>
    <p:sldId id="338" r:id="rId34"/>
    <p:sldId id="339" r:id="rId35"/>
    <p:sldId id="340" r:id="rId36"/>
    <p:sldId id="341" r:id="rId37"/>
    <p:sldId id="264" r:id="rId38"/>
    <p:sldId id="342" r:id="rId39"/>
    <p:sldId id="322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2018年6月14日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2018年6月14日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2471" y="2816901"/>
            <a:ext cx="9741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稱為正則表達式、正規表示法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主要是在於使用一組特定的表示式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來驗證一段字串是否符合這個樣式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舉例來說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當你希望使用者輸入他的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位址時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你要使用什麼方法讓程式來判斷使用者確實輸入正確的格式。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337345" y="1225194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RegularExpression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128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02313"/>
              </p:ext>
            </p:extLst>
          </p:nvPr>
        </p:nvGraphicFramePr>
        <p:xfrm>
          <a:off x="6500570" y="966036"/>
          <a:ext cx="5202611" cy="5379372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2762948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1085038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875161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匹配前一字元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0 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至多次    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EX.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booooed</a:t>
                      </a:r>
                      <a:endParaRPr lang="en-US" altLang="zh-TW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zh-TW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boooo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48164844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匹配前一字元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至多次   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EX.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candy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b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zh-TW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caaaaandy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"B"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001719398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匹配前一字元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至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angel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「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angle</a:t>
                      </a:r>
                      <a:r>
                        <a:rPr kumimoji="0" lang="zh-TW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」中的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806375825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比對除了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"\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n"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alt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換行 </a:t>
                      </a:r>
                      <a:r>
                        <a:rPr kumimoji="0" lang="en-US" altLang="zh-TW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以外的所有字元</a:t>
                      </a:r>
                      <a:endParaRPr kumimoji="0" lang="zh-TW" alt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011716066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EX.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100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[^xyz]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 "GG"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的任意小寫字元，另有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等用法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07980" y="607666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EmailAddress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2193807" y="65383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245097" y="57007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Url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7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https ftp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CreditCard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910333" y="71908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驗證欄位是否符合信用卡的格式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80991" y="430087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DataType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583946" y="891752"/>
            <a:ext cx="9870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Helvetica Neue Light"/>
              </a:rPr>
              <a:t>驗證欄位的資料型態，只會提供檢視引擎格式化資料的提示</a:t>
            </a:r>
            <a:endParaRPr lang="en-US" altLang="zh-TW" dirty="0">
              <a:latin typeface="Helvetica Neue Light"/>
            </a:endParaRPr>
          </a:p>
          <a:p>
            <a:r>
              <a:rPr lang="zh-TW" altLang="en-US" dirty="0">
                <a:latin typeface="Helvetica Neue Light"/>
              </a:rPr>
              <a:t>，可提供給許多資料類型，例如 </a:t>
            </a:r>
            <a:r>
              <a:rPr lang="en-US" altLang="zh-TW" dirty="0">
                <a:latin typeface="Helvetica Neue Light"/>
              </a:rPr>
              <a:t>Date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Time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PhoneNumber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Currency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EmailAddress</a:t>
            </a:r>
            <a:r>
              <a:rPr lang="en-US" altLang="zh-TW" dirty="0">
                <a:latin typeface="Helvetica Neue Light"/>
              </a:rPr>
              <a:t> </a:t>
            </a:r>
            <a:r>
              <a:rPr lang="zh-TW" altLang="en-US" dirty="0">
                <a:latin typeface="Helvetica Neue Light"/>
              </a:rPr>
              <a:t>等等。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114D9F7-0D78-42EC-8387-03AE06F6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09" y="2257748"/>
            <a:ext cx="5562600" cy="14192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B4DF5F-D39D-46EB-978C-677E7447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28" y="4190491"/>
            <a:ext cx="44291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AFEB16A-0D6E-4FE7-B226-B03F233C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91" y="1936160"/>
            <a:ext cx="4676775" cy="334327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8E2D2A-B268-4C81-AABA-F70C6B1D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4973-4964-43E6-BC9D-D7E26258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443AAE-7595-4B25-ABC6-153E36F56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9" y="2187224"/>
            <a:ext cx="65" cy="43724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F1C45-EE1F-4164-8B7E-15BBF605BD80}"/>
              </a:ext>
            </a:extLst>
          </p:cNvPr>
          <p:cNvSpPr/>
          <p:nvPr/>
        </p:nvSpPr>
        <p:spPr>
          <a:xfrm>
            <a:off x="204186" y="63429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Metadata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50448-E45A-45CA-9C6C-F3412AC7FA74}"/>
              </a:ext>
            </a:extLst>
          </p:cNvPr>
          <p:cNvSpPr/>
          <p:nvPr/>
        </p:nvSpPr>
        <p:spPr>
          <a:xfrm>
            <a:off x="1834016" y="78529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使類別的驗證符合至另一類別所定義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E3DA705-0803-43CE-A170-DA7C28F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7" y="1391435"/>
            <a:ext cx="2622082" cy="1831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AB11A-5EE0-4E9F-B0A4-86AF4BC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7" y="3459401"/>
            <a:ext cx="5060273" cy="3267207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4C38EAD6-30A1-4026-920A-7FBDF9036699}"/>
              </a:ext>
            </a:extLst>
          </p:cNvPr>
          <p:cNvSpPr/>
          <p:nvPr/>
        </p:nvSpPr>
        <p:spPr>
          <a:xfrm>
            <a:off x="9189071" y="2063977"/>
            <a:ext cx="2414043" cy="469688"/>
          </a:xfrm>
          <a:prstGeom prst="wedgeRoundRectCallout">
            <a:avLst>
              <a:gd name="adj1" fmla="val -120126"/>
              <a:gd name="adj2" fmla="val -9324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類別需為</a:t>
            </a:r>
            <a:r>
              <a:rPr lang="zh-TW" altLang="zh-TW" dirty="0">
                <a:solidFill>
                  <a:srgbClr val="C7254E"/>
                </a:solidFill>
                <a:latin typeface="Arial Unicode MS" panose="020B0604020202020204" pitchFamily="34" charset="-120"/>
                <a:ea typeface="Menlo"/>
              </a:rPr>
              <a:t>Partial</a:t>
            </a:r>
            <a:endParaRPr lang="zh-TW" altLang="en-US" dirty="0">
              <a:solidFill>
                <a:srgbClr val="C7254E"/>
              </a:solidFill>
              <a:latin typeface="Arial Unicode MS" panose="020B0604020202020204" pitchFamily="34" charset="-12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82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6011" y="1156616"/>
            <a:ext cx="313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為什麼需要</a:t>
            </a:r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2929939" y="28313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每次進去同一頁面都要重新取得一萬筆資料後放在客戶端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但有些資料又沒常常更新  會讓頁面顯示慢了許多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為了能讓讀取速度快一些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第一次讀取完之後放在客戶端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在設定的時間內都會從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/30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80140" y="5498524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80140" y="6035417"/>
            <a:ext cx="217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 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80140" y="1571482"/>
            <a:ext cx="2798816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3FF3AE-3FBC-4DDF-A8C7-33CC15946323}"/>
              </a:ext>
            </a:extLst>
          </p:cNvPr>
          <p:cNvSpPr/>
          <p:nvPr/>
        </p:nvSpPr>
        <p:spPr>
          <a:xfrm>
            <a:off x="780140" y="2013367"/>
            <a:ext cx="44422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-Required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StringLength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-Range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-Compare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RegularExpression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EmailAddress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-URL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CreditCard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DataType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MetadataType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348714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4C09B-18C9-4564-96B5-538D9994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3622476"/>
            <a:ext cx="6007500" cy="310413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09" y="2590772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65C781-126B-44E4-9860-7C6FC5D477F2}"/>
              </a:ext>
            </a:extLst>
          </p:cNvPr>
          <p:cNvSpPr/>
          <p:nvPr/>
        </p:nvSpPr>
        <p:spPr>
          <a:xfrm>
            <a:off x="206244" y="6349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尚未建立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03A629-E812-44BD-A27D-A541D0702CB5}"/>
              </a:ext>
            </a:extLst>
          </p:cNvPr>
          <p:cNvSpPr/>
          <p:nvPr/>
        </p:nvSpPr>
        <p:spPr>
          <a:xfrm>
            <a:off x="807868" y="5193436"/>
            <a:ext cx="306279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FCC1B1-D70E-4C17-9CE0-C7B6CB0F0067}"/>
              </a:ext>
            </a:extLst>
          </p:cNvPr>
          <p:cNvSpPr/>
          <p:nvPr/>
        </p:nvSpPr>
        <p:spPr>
          <a:xfrm>
            <a:off x="978682" y="5458822"/>
            <a:ext cx="3096168" cy="524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C9DBB8-A6FA-42CD-8B9D-E18607AD9E66}"/>
              </a:ext>
            </a:extLst>
          </p:cNvPr>
          <p:cNvSpPr/>
          <p:nvPr/>
        </p:nvSpPr>
        <p:spPr>
          <a:xfrm>
            <a:off x="961995" y="6188346"/>
            <a:ext cx="4293585" cy="23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56FBABBB-2AB7-4734-BB26-01848BFEBC13}"/>
              </a:ext>
            </a:extLst>
          </p:cNvPr>
          <p:cNvSpPr/>
          <p:nvPr/>
        </p:nvSpPr>
        <p:spPr>
          <a:xfrm>
            <a:off x="3453414" y="4705165"/>
            <a:ext cx="1091953" cy="319596"/>
          </a:xfrm>
          <a:prstGeom prst="wedgeRoundRectCallout">
            <a:avLst>
              <a:gd name="adj1" fmla="val -42262"/>
              <a:gd name="adj2" fmla="val 76535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伺服器的時間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11DA5BDB-080F-47F6-8986-4CC188DAB13A}"/>
              </a:ext>
            </a:extLst>
          </p:cNvPr>
          <p:cNvSpPr/>
          <p:nvPr/>
        </p:nvSpPr>
        <p:spPr>
          <a:xfrm>
            <a:off x="4141730" y="5362112"/>
            <a:ext cx="936298" cy="319596"/>
          </a:xfrm>
          <a:prstGeom prst="wedgeRoundRectCallout">
            <a:avLst>
              <a:gd name="adj1" fmla="val -61225"/>
              <a:gd name="adj2" fmla="val 9042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本機的時間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AFF81C9E-F0F4-495E-8C79-A2EF61030A4B}"/>
              </a:ext>
            </a:extLst>
          </p:cNvPr>
          <p:cNvSpPr/>
          <p:nvPr/>
        </p:nvSpPr>
        <p:spPr>
          <a:xfrm>
            <a:off x="3076138" y="6500533"/>
            <a:ext cx="1846503" cy="319596"/>
          </a:xfrm>
          <a:prstGeom prst="wedgeRoundRectCallout">
            <a:avLst>
              <a:gd name="adj1" fmla="val 1354"/>
              <a:gd name="adj2" fmla="val -95687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當頁面讀取完後去詢問伺服器端的現在時間</a:t>
            </a:r>
          </a:p>
        </p:txBody>
      </p:sp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3931" y="49897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會花三秒鐘讀取資料庫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會將資料暫存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367" y="731527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5" y="4097713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3" y="4043548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8661" y="643921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904219" y="6540734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93642" y="5849739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815154" y="5933557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2946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不同頁面取相同的動作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CDC8CA4A-7E27-48E8-B631-C3242B3FB572}"/>
              </a:ext>
            </a:extLst>
          </p:cNvPr>
          <p:cNvSpPr/>
          <p:nvPr/>
        </p:nvSpPr>
        <p:spPr>
          <a:xfrm>
            <a:off x="818964" y="3998217"/>
            <a:ext cx="1091953" cy="319596"/>
          </a:xfrm>
          <a:prstGeom prst="wedgeRoundRectCallout">
            <a:avLst>
              <a:gd name="adj1" fmla="val 47169"/>
              <a:gd name="adj2" fmla="val -8735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目前的時間</a:t>
            </a:r>
          </a:p>
        </p:txBody>
      </p:sp>
    </p:spTree>
    <p:extLst>
      <p:ext uri="{BB962C8B-B14F-4D97-AF65-F5344CB8AC3E}">
        <p14:creationId xmlns:p14="http://schemas.microsoft.com/office/powerpoint/2010/main" val="17053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所有參數變更都會建立一個不同版本的快取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" y="1986981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EF5BFF31-B2EE-4AA2-996A-75C4B1342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910100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1429018" y="2974626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多個參數的設定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44.39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4892" y="2250489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C8C0DA-585C-458A-8801-D295D420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0" y="3825127"/>
            <a:ext cx="9193759" cy="2849993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706" y="1800476"/>
            <a:ext cx="5878738" cy="4227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CD23AE-60F3-4C98-9089-E22D20EC7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0" y="1114332"/>
            <a:ext cx="5429250" cy="2019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B1F272-74BC-4302-93FD-0703BAE6042A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更新資料後 頁面要清除快取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3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03" y="2082112"/>
            <a:ext cx="5015085" cy="160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809210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A11D89-3E9E-486A-B5BC-4043505D917B}"/>
              </a:ext>
            </a:extLst>
          </p:cNvPr>
          <p:cNvSpPr/>
          <p:nvPr/>
        </p:nvSpPr>
        <p:spPr>
          <a:xfrm>
            <a:off x="160421" y="81139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更新資料後 頁面要清除快取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5837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子系動作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網站中，通常會進行模組化的規劃，就會一直在同一個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資料夾底下新增，檔案就會越來越龐大。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不允許有相同命名的存在，但模組中常有父子關係，有時候子模組命名相同就會造成錯誤，但為了區別而去修改命名又不是一個好架構，種種因素都會造成維護上的困難，所以通常會在專案底下加入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每個區域內的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互相影響，可以獨立作業，每個區域都有屬於自己的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679551-2143-4939-9E82-719FAEB061D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88A44-C82C-4C3A-ADA2-83CF0FCB6F53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新增第二個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B5A03F-4CBB-4830-B9B9-CFFB6B8D5144}"/>
              </a:ext>
            </a:extLst>
          </p:cNvPr>
          <p:cNvSpPr/>
          <p:nvPr/>
        </p:nvSpPr>
        <p:spPr>
          <a:xfrm>
            <a:off x="4091129" y="47223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1" y="97876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DBF9BC-7293-4A3E-AA18-88DA42A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7" y="4458154"/>
            <a:ext cx="3615553" cy="23142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0011E7-F52C-48BD-B525-58EAA12BD89D}"/>
              </a:ext>
            </a:extLst>
          </p:cNvPr>
          <p:cNvSpPr/>
          <p:nvPr/>
        </p:nvSpPr>
        <p:spPr>
          <a:xfrm>
            <a:off x="1095613" y="5241003"/>
            <a:ext cx="2507492" cy="192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BB24AF3-D328-46CF-B297-6F3726FD2AB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03105" y="5111797"/>
            <a:ext cx="2877594" cy="225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619D063-59F1-4C86-A7BA-BF0DFDD818C7}"/>
              </a:ext>
            </a:extLst>
          </p:cNvPr>
          <p:cNvSpPr/>
          <p:nvPr/>
        </p:nvSpPr>
        <p:spPr>
          <a:xfrm>
            <a:off x="4159206" y="58550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6" y="2107568"/>
            <a:ext cx="6368213" cy="278402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15" y="2725295"/>
            <a:ext cx="5306729" cy="3608294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EA30E2B-B76A-4D7D-B17A-9A2FE627AC28}"/>
              </a:ext>
            </a:extLst>
          </p:cNvPr>
          <p:cNvSpPr/>
          <p:nvPr/>
        </p:nvSpPr>
        <p:spPr>
          <a:xfrm>
            <a:off x="6235700" y="5933521"/>
            <a:ext cx="2340129" cy="400068"/>
          </a:xfrm>
          <a:prstGeom prst="wedgeRoundRectCallout">
            <a:avLst>
              <a:gd name="adj1" fmla="val 31722"/>
              <a:gd name="adj2" fmla="val -106799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（區域）沒有指定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843517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4252403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4406" y="1953087"/>
            <a:ext cx="7527038" cy="37635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E94739-9832-42AB-BBE6-9C30E619DAC2}"/>
              </a:ext>
            </a:extLst>
          </p:cNvPr>
          <p:cNvSpPr/>
          <p:nvPr/>
        </p:nvSpPr>
        <p:spPr>
          <a:xfrm>
            <a:off x="533702" y="510021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69672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以附加屬性的方式，達到資料驗證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using </a:t>
            </a:r>
            <a:r>
              <a:rPr lang="en-US" altLang="zh-TW" dirty="0" err="1"/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DisplayName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74" y="3118582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86" y="1702174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2133823" y="636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574593" y="748519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StringLength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2051531" y="57393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MinimunLength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2385942" y="9764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Range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1310815" y="7319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Compare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569245" y="61614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6613</TotalTime>
  <Words>1500</Words>
  <Application>Microsoft Office PowerPoint</Application>
  <PresentationFormat>寬螢幕</PresentationFormat>
  <Paragraphs>274</Paragraphs>
  <Slides>39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6" baseType="lpstr">
      <vt:lpstr>Arial Unicode MS</vt:lpstr>
      <vt:lpstr>Helvetica Neue Light</vt:lpstr>
      <vt:lpstr>Menlo</vt:lpstr>
      <vt:lpstr>Microsoft JhengHei UI</vt:lpstr>
      <vt:lpstr>微软雅黑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214</cp:revision>
  <dcterms:created xsi:type="dcterms:W3CDTF">2018-05-02T03:29:08Z</dcterms:created>
  <dcterms:modified xsi:type="dcterms:W3CDTF">2018-06-14T01:51:21Z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